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CF14-B05F-488A-A131-A0FD82774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DA835-FEBE-4263-BBF9-8C9333998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EEFA-7529-44F8-8B55-83D68F76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19DED-E815-47D1-886B-0DE2DAF5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F9586-112F-496B-8E29-2D926E39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F67B-08E7-42F0-9598-36A627D5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7F9B1-9D5E-47A1-8040-5FB2258B1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0E27-7041-4DB3-8D5E-94082435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8FBF7-177B-48F3-90FF-A2F3D387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329EA-DE75-42D0-8B73-421E3B3B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3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0CF4B-DA5F-4771-B6C8-1B471194E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37CCD-2F64-48CF-8D7C-DBF33E15E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0A783-3FDF-4BF2-8586-F3853051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9DDEE-83A0-4DAF-9B28-35B4E723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1BE9-DC08-42A7-8BEF-6B876F93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6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B35E-50D7-435B-BCAF-41A19536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500A-7AB5-40D9-85EE-95828E389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8D20A-6DBB-4378-8888-3BB21ADA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0F0FA-2F1F-48AB-8DA5-AAB5CFB7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A2129-2090-42B4-9756-27E1330A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7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603A-1C67-4791-84B3-4FD60147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01E10-33AD-47D8-88AD-DC34CBDD5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DBD5-0796-4686-B44A-D9A6F547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2631-510D-4AE2-8167-FB42B8AD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4EB9-C6BB-47E4-B892-B30D77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1D25-3E09-4105-B147-D60CB3D3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8797-920A-4E8E-9892-0E4290008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6E1CC-4CDD-4384-B2CB-A340DA3B0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3819B-1C11-4E29-91E1-5B5D890E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219AA-69C7-4374-BA3A-1B9D23D7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5D6B0-F173-44FB-9734-4FCFC0B3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B80A-9B21-44E0-B71D-9EB8CFE0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846DF-865E-4732-9504-E72A58919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37C4A-2A72-40CA-8078-77E0EDCF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78295-0140-41DF-95C4-989C5BF9B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3785D-E3BA-4A5E-A008-E66F62E18A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308644-CE20-4777-8C8C-80EDC57EE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CFF00-B5B1-43E0-AEEC-3C62D07CA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6054A-3A87-4E6F-9E0D-0BC15823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29EA-F8D6-4B74-8B95-DAB29C3F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FCE5C-1E40-482A-B7E5-59215757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B0B8E-F1F8-4E6F-9EDE-D5B190BD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13871-AD58-46A3-A0E6-251947C0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9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7F8CA6-68F6-41D3-8F46-215FB1DC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DEC3A-4870-4142-809F-BFB8F13C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7FEBB-4025-438E-8359-629AFB0DD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C5F6-D816-47BA-8690-17F08B67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93EB-406D-434D-A626-2BACE897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F16A4-ADE3-4781-8E29-3373A2EBD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F4AB8-044A-47B3-8E84-D3DDD4DA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652B8-D216-4546-A153-F98A9C95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A3E4E-4CF1-4C00-A715-57665C6E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C66B-E2C3-45CD-8474-E603A702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51EA0-36DC-4677-9585-42A617FF5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A6469-866C-413D-801E-65E04C5DB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C7F8B-FA61-4B39-9A95-49C080BA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E2692-91BD-4B76-92D4-9A570464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F3B1B-58F5-40B0-A195-DAEB5C8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9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B65DE-1223-40B0-BA19-04365C34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0E92-535B-4857-82F0-E49B15FC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390D6-30B4-4676-8950-CDA7AEF93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95C4D-E9F7-4096-B44E-49DC2D9AED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7D341-BD5A-4E06-9EE5-96310660E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E72FA-E367-4019-AD00-E0D44A52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18334-C111-4659-9538-E93AA09F6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datacamp.com/workspace/w/e39da9fd-b08a-440e-9bae-c1650a1a5aa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08964-31F5-481D-B42A-FC72127DC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/>
              <a:t>Used Car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28501-C3C7-4173-8683-FE593FBD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/>
              <a:t>Dharit Sura</a:t>
            </a:r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7B1CFB93-426B-4C73-98DE-1D1820D3E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5640572" y="1800709"/>
            <a:ext cx="5608830" cy="31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Training Data with ML Algorithms</a:t>
            </a:r>
          </a:p>
        </p:txBody>
      </p:sp>
      <p:pic>
        <p:nvPicPr>
          <p:cNvPr id="5" name="Content Placeholder 4" descr="A picture containing letter&#10;&#10;Description automatically generated">
            <a:extLst>
              <a:ext uri="{FF2B5EF4-FFF2-40B4-BE49-F238E27FC236}">
                <a16:creationId xmlns:a16="http://schemas.microsoft.com/office/drawing/2014/main" id="{6731DA81-E08B-4FCA-96F8-7101D00E9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858958"/>
            <a:ext cx="9850438" cy="4064009"/>
          </a:xfrm>
        </p:spPr>
      </p:pic>
    </p:spTree>
    <p:extLst>
      <p:ext uri="{BB962C8B-B14F-4D97-AF65-F5344CB8AC3E}">
        <p14:creationId xmlns:p14="http://schemas.microsoft.com/office/powerpoint/2010/main" val="13764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2B560-DCC5-4102-BA63-37EB5A0D4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seen the way how the prices of the cars vary and what factors do they depend on. </a:t>
            </a:r>
          </a:p>
          <a:p>
            <a:r>
              <a:rPr lang="en-US" dirty="0"/>
              <a:t>By using various ML algorithms, we have achieved a low error rate. Thus, helping the Sales team to better price, the cars from different models to mileage and year. </a:t>
            </a:r>
          </a:p>
          <a:p>
            <a:pPr marL="0" indent="0">
              <a:buNone/>
            </a:pPr>
            <a:endParaRPr lang="en-US" b="0" i="0" dirty="0">
              <a:solidFill>
                <a:srgbClr val="05192D"/>
              </a:solidFill>
              <a:effectLst/>
              <a:latin typeface="Studio-Feixen-Sans"/>
            </a:endParaRPr>
          </a:p>
          <a:p>
            <a:pPr marL="0" indent="0">
              <a:buNone/>
            </a:pPr>
            <a:r>
              <a:rPr lang="en-US" b="0" i="0">
                <a:solidFill>
                  <a:srgbClr val="05192D"/>
                </a:solidFill>
                <a:effectLst/>
                <a:latin typeface="Studio-Feixen-Sans"/>
                <a:hlinkClick r:id="rId2"/>
              </a:rPr>
              <a:t>Car Price Predictions Notebook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1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Dataset</a:t>
            </a:r>
          </a:p>
        </p:txBody>
      </p:sp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84CF95E-794B-4296-823A-2B326065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1" r="3" b="3"/>
          <a:stretch/>
        </p:blipFill>
        <p:spPr>
          <a:xfrm>
            <a:off x="853120" y="2748401"/>
            <a:ext cx="5176771" cy="3032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8C1A89-099B-46A7-B9FE-4EC2E1F8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15" y="3313231"/>
            <a:ext cx="5455917" cy="19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Insights about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75F3-B862-49BA-A089-343304579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1845837"/>
            <a:ext cx="9849751" cy="408924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9EBFEB87-126D-4526-B05E-75FD07DD7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35452"/>
              </p:ext>
            </p:extLst>
          </p:nvPr>
        </p:nvGraphicFramePr>
        <p:xfrm>
          <a:off x="877590" y="2140007"/>
          <a:ext cx="10515602" cy="3469005"/>
        </p:xfrm>
        <a:graphic>
          <a:graphicData uri="http://schemas.openxmlformats.org/drawingml/2006/table">
            <a:tbl>
              <a:tblPr firstRow="1" bandRow="1"/>
              <a:tblGrid>
                <a:gridCol w="1301848">
                  <a:extLst>
                    <a:ext uri="{9D8B030D-6E8A-4147-A177-3AD203B41FA5}">
                      <a16:colId xmlns:a16="http://schemas.microsoft.com/office/drawing/2014/main" val="2707512194"/>
                    </a:ext>
                  </a:extLst>
                </a:gridCol>
                <a:gridCol w="1479276">
                  <a:extLst>
                    <a:ext uri="{9D8B030D-6E8A-4147-A177-3AD203B41FA5}">
                      <a16:colId xmlns:a16="http://schemas.microsoft.com/office/drawing/2014/main" val="3152955429"/>
                    </a:ext>
                  </a:extLst>
                </a:gridCol>
                <a:gridCol w="1591977">
                  <a:extLst>
                    <a:ext uri="{9D8B030D-6E8A-4147-A177-3AD203B41FA5}">
                      <a16:colId xmlns:a16="http://schemas.microsoft.com/office/drawing/2014/main" val="3777100912"/>
                    </a:ext>
                  </a:extLst>
                </a:gridCol>
                <a:gridCol w="1704673">
                  <a:extLst>
                    <a:ext uri="{9D8B030D-6E8A-4147-A177-3AD203B41FA5}">
                      <a16:colId xmlns:a16="http://schemas.microsoft.com/office/drawing/2014/main" val="1280324697"/>
                    </a:ext>
                  </a:extLst>
                </a:gridCol>
                <a:gridCol w="1479276">
                  <a:extLst>
                    <a:ext uri="{9D8B030D-6E8A-4147-A177-3AD203B41FA5}">
                      <a16:colId xmlns:a16="http://schemas.microsoft.com/office/drawing/2014/main" val="1532743790"/>
                    </a:ext>
                  </a:extLst>
                </a:gridCol>
                <a:gridCol w="1479276">
                  <a:extLst>
                    <a:ext uri="{9D8B030D-6E8A-4147-A177-3AD203B41FA5}">
                      <a16:colId xmlns:a16="http://schemas.microsoft.com/office/drawing/2014/main" val="4082371313"/>
                    </a:ext>
                  </a:extLst>
                </a:gridCol>
                <a:gridCol w="1479276">
                  <a:extLst>
                    <a:ext uri="{9D8B030D-6E8A-4147-A177-3AD203B41FA5}">
                      <a16:colId xmlns:a16="http://schemas.microsoft.com/office/drawing/2014/main" val="4141774454"/>
                    </a:ext>
                  </a:extLst>
                </a:gridCol>
              </a:tblGrid>
              <a:tr h="385445">
                <a:tc>
                  <a:txBody>
                    <a:bodyPr/>
                    <a:lstStyle/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year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price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mileage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tax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mpg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engineSize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024607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count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6738.000000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10119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  <a:highlight>
                            <a:srgbClr val="C0C0C0"/>
                          </a:highlight>
                        </a:rPr>
                        <a:t>mean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2016.748145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12522.391066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22857.413921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94.697240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63.042223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1.471297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99412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std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2.204062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6345.017587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19125.464147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73.880776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15.836710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0.436159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19106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  <a:highlight>
                            <a:srgbClr val="C0C0C0"/>
                          </a:highlight>
                        </a:rPr>
                        <a:t>min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1998.000000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850.000000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2.800000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8709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25%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2016.000000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8290.000000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9446.000000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55.400000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70099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50%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2017.000000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10795.000000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18513.000000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135.000000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62.800000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1.500000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6146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75%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2018.000000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14995.000000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31063.750000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145.000000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69.000000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1.800000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60459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  <a:highlight>
                            <a:srgbClr val="C0C0C0"/>
                          </a:highlight>
                        </a:rPr>
                        <a:t>max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2020.000000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59995.000000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174419.000000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565.000000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  <a:highlight>
                            <a:srgbClr val="C0C0C0"/>
                          </a:highlight>
                        </a:rPr>
                        <a:t>235.000000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  <a:highlight>
                            <a:srgbClr val="C0C0C0"/>
                          </a:highlight>
                        </a:rPr>
                        <a:t>4.500000</a:t>
                      </a:r>
                    </a:p>
                  </a:txBody>
                  <a:tcPr marL="87782" marR="87782" marT="43892" marB="438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545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54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Car Models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DB83220-DC0E-43BF-884E-90E9F5464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9" y="2241167"/>
            <a:ext cx="9850438" cy="3693914"/>
          </a:xfrm>
        </p:spPr>
      </p:pic>
    </p:spTree>
    <p:extLst>
      <p:ext uri="{BB962C8B-B14F-4D97-AF65-F5344CB8AC3E}">
        <p14:creationId xmlns:p14="http://schemas.microsoft.com/office/powerpoint/2010/main" val="79029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88092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Price relationship with others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D6BBC8C-951F-4111-87B0-6F73F7BAE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3" y="1377087"/>
            <a:ext cx="4366237" cy="3332809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BB948D2-8708-4E1E-9DDF-17D7E7FFD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63" y="1462299"/>
            <a:ext cx="6014249" cy="3162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3DFEDE-2C60-4CEE-A7B6-FD7BA1F95EED}"/>
              </a:ext>
            </a:extLst>
          </p:cNvPr>
          <p:cNvSpPr txBox="1"/>
          <p:nvPr/>
        </p:nvSpPr>
        <p:spPr>
          <a:xfrm>
            <a:off x="1106599" y="5029315"/>
            <a:ext cx="1024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Majority of the cars are between 8500 – 12500. </a:t>
            </a:r>
          </a:p>
          <a:p>
            <a:pPr marL="342900" indent="-342900">
              <a:buAutoNum type="arabicPeriod"/>
            </a:pPr>
            <a:r>
              <a:rPr lang="en-US" dirty="0"/>
              <a:t>Newer year cars are relatively more expensive (as expected)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AE5CBB7-1B71-42C7-BA11-91CCE07D6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0" y="303869"/>
            <a:ext cx="4440268" cy="3349676"/>
          </a:xfr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C37D3F7-7DFA-4066-8BF7-4A93B7713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55" y="408539"/>
            <a:ext cx="5972319" cy="3140336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48292B13-DE2A-460F-AA1C-40E185044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14" y="3548733"/>
            <a:ext cx="7522590" cy="28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3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Car Model prices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8F09D4-CF9C-4791-A53C-029803CD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2054935"/>
            <a:ext cx="9850438" cy="3672056"/>
          </a:xfrm>
        </p:spPr>
      </p:pic>
    </p:spTree>
    <p:extLst>
      <p:ext uri="{BB962C8B-B14F-4D97-AF65-F5344CB8AC3E}">
        <p14:creationId xmlns:p14="http://schemas.microsoft.com/office/powerpoint/2010/main" val="369088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3"/>
            <a:ext cx="9849751" cy="134967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Correlation with Price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AF1F6DB-7CE8-4A1D-A0BB-2E2C125CB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865" y="1846263"/>
            <a:ext cx="4686808" cy="4089400"/>
          </a:xfrm>
        </p:spPr>
      </p:pic>
    </p:spTree>
    <p:extLst>
      <p:ext uri="{BB962C8B-B14F-4D97-AF65-F5344CB8AC3E}">
        <p14:creationId xmlns:p14="http://schemas.microsoft.com/office/powerpoint/2010/main" val="312427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897C3-2FFB-46E7-B2AE-2BEE2CA5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16" y="248084"/>
            <a:ext cx="9849751" cy="899582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Data preprocessing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E11DD8-1327-4D1D-A039-FD863E12F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736595"/>
              </p:ext>
            </p:extLst>
          </p:nvPr>
        </p:nvGraphicFramePr>
        <p:xfrm>
          <a:off x="2382498" y="1666033"/>
          <a:ext cx="24384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50080445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7298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49236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743726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Petrol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Hybrid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Diesel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1229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7980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1020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7016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50382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690186-745A-4B48-9AC4-F1BB025A7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81755"/>
              </p:ext>
            </p:extLst>
          </p:nvPr>
        </p:nvGraphicFramePr>
        <p:xfrm>
          <a:off x="1210516" y="1666033"/>
          <a:ext cx="6096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7730037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FuelType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2882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640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Other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1239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Hybrid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777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Diesel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59387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9A1F99C6-C2C6-4374-9D92-29CADBD3FE69}"/>
              </a:ext>
            </a:extLst>
          </p:cNvPr>
          <p:cNvSpPr/>
          <p:nvPr/>
        </p:nvSpPr>
        <p:spPr>
          <a:xfrm>
            <a:off x="1881756" y="1982893"/>
            <a:ext cx="44256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1E5B2-BF58-4E2C-8262-1880EB7B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99" y="3655267"/>
            <a:ext cx="3800961" cy="1167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C0B429-9319-491F-B0BB-65C8BB46D127}"/>
              </a:ext>
            </a:extLst>
          </p:cNvPr>
          <p:cNvSpPr txBox="1"/>
          <p:nvPr/>
        </p:nvSpPr>
        <p:spPr>
          <a:xfrm>
            <a:off x="5824241" y="1666033"/>
            <a:ext cx="475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 variables we are going to convert them to numerical values using </a:t>
            </a:r>
            <a:r>
              <a:rPr lang="en-US" dirty="0" err="1"/>
              <a:t>OneHotEncoder</a:t>
            </a:r>
            <a:r>
              <a:rPr lang="en-US" dirty="0"/>
              <a:t> which is described by the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D387C-0E24-455A-B090-453DE167E41B}"/>
              </a:ext>
            </a:extLst>
          </p:cNvPr>
          <p:cNvSpPr txBox="1"/>
          <p:nvPr/>
        </p:nvSpPr>
        <p:spPr>
          <a:xfrm>
            <a:off x="5824241" y="3655267"/>
            <a:ext cx="5156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values are scaled between the range of 0 to 1. Since the values can be vastly different.</a:t>
            </a:r>
          </a:p>
        </p:txBody>
      </p:sp>
    </p:spTree>
    <p:extLst>
      <p:ext uri="{BB962C8B-B14F-4D97-AF65-F5344CB8AC3E}">
        <p14:creationId xmlns:p14="http://schemas.microsoft.com/office/powerpoint/2010/main" val="166157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237</Words>
  <Application>Microsoft Office PowerPoint</Application>
  <PresentationFormat>Widescreen</PresentationFormat>
  <Paragraphs>106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Studio-Feixen-Sans</vt:lpstr>
      <vt:lpstr>Office Theme</vt:lpstr>
      <vt:lpstr>Used Car Sales</vt:lpstr>
      <vt:lpstr>Dataset</vt:lpstr>
      <vt:lpstr>Insights about the data </vt:lpstr>
      <vt:lpstr>Car Models</vt:lpstr>
      <vt:lpstr>Price relationship with others</vt:lpstr>
      <vt:lpstr>PowerPoint Presentation</vt:lpstr>
      <vt:lpstr>Car Model prices</vt:lpstr>
      <vt:lpstr>Correlation with Price</vt:lpstr>
      <vt:lpstr>Data preprocessing</vt:lpstr>
      <vt:lpstr>Training Data with ML Algorithms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Used Car Sales</dc:title>
  <dc:creator>Dharit Sura</dc:creator>
  <cp:lastModifiedBy>Dharit Sura</cp:lastModifiedBy>
  <cp:revision>2</cp:revision>
  <dcterms:created xsi:type="dcterms:W3CDTF">2021-09-07T01:15:57Z</dcterms:created>
  <dcterms:modified xsi:type="dcterms:W3CDTF">2021-09-07T03:40:16Z</dcterms:modified>
</cp:coreProperties>
</file>